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8" r:id="rId30"/>
    <p:sldId id="283" r:id="rId31"/>
    <p:sldId id="284" r:id="rId32"/>
    <p:sldId id="286" r:id="rId33"/>
    <p:sldId id="2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F0522-ECA0-4B1F-82C5-2C1B9B71DEC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D2489-02CE-4ED3-A44A-85E2D895F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4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9A934-8AB4-23E4-7B25-1CE26178D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8021CB-33BD-8F04-7563-F61CE03E5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E4F0F-BF44-17B6-252A-76CD0F0F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56F73-6A3C-0B73-DDC7-2A98F3AC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55A74-9F45-CB79-ABE3-C54D8E8C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1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83C65-72AC-173F-DC14-6022BEA8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02005F-7B42-ADCC-792F-239112600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112FA-EAD6-0599-49A0-EB4E04C1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F833C-9B8A-E70C-DF48-B5548438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9EBA4-1B84-365F-63E5-6013CE24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74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CE18C9-D05E-1C3A-6049-40200D764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594F2-0D3F-0024-BA4E-E2B0C19FF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96BCF-0F45-D8D5-5DB0-DED4C219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37681-269A-5E76-F724-ACBE9131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1AF64-CDD7-B782-CB96-312A8020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C319A-1B24-768B-EE0B-82A12695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82F4A-5B06-4D6E-B49D-E7B277FC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06737-8816-E266-77D8-3C38E9F8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8E961-AE6B-9DB0-F7BF-6D3DD403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701A6-C765-3A0B-86EF-3605E171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E4120-7841-527F-A68F-441D186C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83B46-5C26-FDD8-98B2-B113BEFB5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B245-7BE9-F85A-4F5F-F32799F1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BC32B7-3828-74D1-13D4-4340958A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8C6DE6-9A64-F9A9-D6F3-6B19E313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458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86705-1FED-D790-A311-F2E9709D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A6D1A-AA78-9A5E-52D7-D378C60F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DFF6B3-0E46-F141-AD35-03A98927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16FE6C-919B-B4B3-DF9F-798CADA8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92B492-A739-820B-FA5E-ABA262B9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D64350-2BDC-9A56-37CD-3044436D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7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B5BE4-AA9A-3E23-0373-2D582A96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023E94-2527-DF7C-0599-CA4FA7CAA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17C7BF-1709-4D74-DDBA-C04966A7E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A54410-6230-0AD4-4369-F571267A7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D3B3F8-E62E-11DD-01DA-89B436E25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14241B-30E3-3B2C-D0BA-B167A24C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B3D469-A2FA-9E1D-AE74-6D2CE874A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235D65-776D-15FC-1C88-372518B8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51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F1AA5-2841-A792-B5A0-5CBB7324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8E2F5A-6B77-350C-8294-A7308A7C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F93A55-7231-19BC-5718-C549CA9A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4B1478-ECB0-E109-661F-CA040287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83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F25687-765B-BB04-9F52-52BB52EF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7C219C-7B60-E9A2-6361-8B264ABA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4D534-5A62-2391-7AC2-BBEC73EF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7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BFCCF-1896-89F3-A19F-0D067902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4F3BB5-B2FE-93A4-3F1E-8D466AF5A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FA2F85-2590-4946-AF34-8B62F3DAE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D2F289-0449-8144-262F-D087ACBF2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9A413A-B767-0CF0-BBF9-48AFFF67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2FBD57-57EA-9ACC-B42E-CA522105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5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B9716-18AC-522E-D232-A09DD7BEF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0CE131-F4F5-879E-BC70-6AB4286AE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081F-786A-2CFA-8048-5AA1E4E8F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3B5D3-F788-254D-E4C5-C28699D4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0B4781-BA79-C246-CECF-6BEB2E99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3665C6-257B-F615-3BFE-4A810278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3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EAD04E-EA23-230C-AC29-37A8A11B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4A8D9-336A-CF3B-F59F-50F572EA7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3681D-762E-06CE-9F02-DB6A7F8ED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CA86AD-6765-4D27-8802-DF41ED54A5D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E33DB-9305-1E0F-6C4C-952714490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BCEF35-3A87-DCAB-1327-C2949DF71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5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D6972-E057-0D96-1D7B-F924C4907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7773"/>
            <a:ext cx="9144000" cy="974993"/>
          </a:xfrm>
        </p:spPr>
        <p:txBody>
          <a:bodyPr/>
          <a:lstStyle/>
          <a:p>
            <a:r>
              <a:rPr lang="ko-KR" altLang="en-US" dirty="0"/>
              <a:t>시스템분석설계</a:t>
            </a:r>
            <a:r>
              <a:rPr lang="en-US" altLang="ko-KR" dirty="0"/>
              <a:t>[YB]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7DB11C-121C-B82C-B544-1A33C677F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4783" y="6519251"/>
            <a:ext cx="4217217" cy="338749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sz="2000" dirty="0"/>
              <a:t>20232322 </a:t>
            </a:r>
            <a:r>
              <a:rPr lang="ko-KR" altLang="en-US" sz="2000" dirty="0"/>
              <a:t>김정호</a:t>
            </a:r>
            <a:r>
              <a:rPr lang="en-US" altLang="ko-KR" sz="2000" dirty="0"/>
              <a:t> 20230870 </a:t>
            </a:r>
            <a:r>
              <a:rPr lang="ko-KR" altLang="en-US" sz="2000" dirty="0" err="1"/>
              <a:t>김한빈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DDDE1-A2DB-9156-4436-8B17A56E1095}"/>
              </a:ext>
            </a:extLst>
          </p:cNvPr>
          <p:cNvSpPr txBox="1"/>
          <p:nvPr/>
        </p:nvSpPr>
        <p:spPr>
          <a:xfrm>
            <a:off x="3398915" y="2218099"/>
            <a:ext cx="53941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식물 자동 관리 시스템 </a:t>
            </a:r>
            <a:r>
              <a:rPr lang="en-US" altLang="ko-KR" sz="2500" dirty="0"/>
              <a:t>(Smart Farm)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629371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2F2B-35B7-4055-B9ED-BDC5C4F12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C068C9-458F-D075-10FD-0D37C1520953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1BCF8-6BE9-795B-A136-92BEF550064D}"/>
              </a:ext>
            </a:extLst>
          </p:cNvPr>
          <p:cNvSpPr txBox="1"/>
          <p:nvPr/>
        </p:nvSpPr>
        <p:spPr>
          <a:xfrm>
            <a:off x="4373412" y="1036508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요구 사항 목록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104C0-D990-BB4C-F92F-C308C735B575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8F2E2-615F-7FD4-CFE1-5D23CA84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444" r="-7124"/>
          <a:stretch/>
        </p:blipFill>
        <p:spPr>
          <a:xfrm>
            <a:off x="303930" y="2516881"/>
            <a:ext cx="7984153" cy="24480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917AB7-3449-BCF0-D72E-5444E168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0" y="2183446"/>
            <a:ext cx="7447187" cy="3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0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F2975-4F1B-9857-25E7-456F3AF3A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F1BA27-66DB-123A-B91D-B79792BCE303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CA72D-752F-2B0D-81F2-1C29EAB8D945}"/>
              </a:ext>
            </a:extLst>
          </p:cNvPr>
          <p:cNvSpPr txBox="1"/>
          <p:nvPr/>
        </p:nvSpPr>
        <p:spPr>
          <a:xfrm>
            <a:off x="4966522" y="919585"/>
            <a:ext cx="22589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하드웨어 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872320-B391-2F1F-7176-403EA991A93E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E5584-EB4C-1FFC-0024-D4DA6FE7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24" y="1582119"/>
            <a:ext cx="9777744" cy="48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2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95600-3724-4AB1-79BE-F61D1DB9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3C4652-2D3A-6F8F-700D-4CC2E2FB614E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ADECA-17ED-49DD-0ACE-1D7FE23E9CA5}"/>
              </a:ext>
            </a:extLst>
          </p:cNvPr>
          <p:cNvSpPr txBox="1"/>
          <p:nvPr/>
        </p:nvSpPr>
        <p:spPr>
          <a:xfrm>
            <a:off x="4966522" y="919585"/>
            <a:ext cx="22589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하드웨어 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282E3E-C378-CBC8-1711-1FC12990F7EF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2FD66F-BF4E-2125-C933-6D19B2D45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9" y="1632076"/>
            <a:ext cx="6858957" cy="4734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1AEAC-B855-E5D0-A517-FB8AEBC7AE95}"/>
              </a:ext>
            </a:extLst>
          </p:cNvPr>
          <p:cNvSpPr txBox="1"/>
          <p:nvPr/>
        </p:nvSpPr>
        <p:spPr>
          <a:xfrm>
            <a:off x="7817784" y="3213556"/>
            <a:ext cx="40671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센서의 위치는 변동 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142513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A8689-A47F-7681-9EA9-5891733F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5DE62E0-A270-777B-A2F2-86E6A0F13470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3B337-9EDB-7C2C-55E4-330E2F678FDA}"/>
              </a:ext>
            </a:extLst>
          </p:cNvPr>
          <p:cNvSpPr txBox="1"/>
          <p:nvPr/>
        </p:nvSpPr>
        <p:spPr>
          <a:xfrm>
            <a:off x="4429515" y="951176"/>
            <a:ext cx="3332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하드웨어 사용 센서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DC2FE7-6B94-70FC-FC6C-B07D8DF80D21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3883C-9F91-BDB7-E5E4-9B629B7C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48" y="1579783"/>
            <a:ext cx="10383699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8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408F-067C-8597-03CD-822950FAE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80CF29-6449-6A61-C7C8-F87FF7C1C3DB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F4CB8-171C-6A18-149D-7687F7C6D118}"/>
              </a:ext>
            </a:extLst>
          </p:cNvPr>
          <p:cNvSpPr txBox="1"/>
          <p:nvPr/>
        </p:nvSpPr>
        <p:spPr>
          <a:xfrm>
            <a:off x="4429515" y="951176"/>
            <a:ext cx="3332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하드웨어 사용 센서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4F8C5C-DC0B-5670-80B5-300FFEF39749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0FE4D1-5016-12CA-A46C-9521FB3C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70136" y="915070"/>
            <a:ext cx="4693444" cy="6257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109E3-B869-09B0-BB34-713D4C38BE65}"/>
              </a:ext>
            </a:extLst>
          </p:cNvPr>
          <p:cNvSpPr txBox="1"/>
          <p:nvPr/>
        </p:nvSpPr>
        <p:spPr>
          <a:xfrm>
            <a:off x="7277100" y="2651424"/>
            <a:ext cx="4240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토양 습도 센서</a:t>
            </a:r>
            <a:r>
              <a:rPr lang="en-US" altLang="ko-KR" b="1" dirty="0"/>
              <a:t>, </a:t>
            </a:r>
            <a:r>
              <a:rPr lang="ko-KR" altLang="en-US" b="1" dirty="0"/>
              <a:t>수위 센서</a:t>
            </a:r>
            <a:r>
              <a:rPr lang="en-US" altLang="ko-KR" b="1" dirty="0"/>
              <a:t>, </a:t>
            </a:r>
            <a:r>
              <a:rPr lang="ko-KR" altLang="en-US" b="1" dirty="0" err="1"/>
              <a:t>온습도</a:t>
            </a:r>
            <a:r>
              <a:rPr lang="ko-KR" altLang="en-US" b="1" dirty="0"/>
              <a:t> 센서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카메라 모듈</a:t>
            </a:r>
            <a:r>
              <a:rPr lang="en-US" altLang="ko-KR" b="1" dirty="0"/>
              <a:t>, </a:t>
            </a:r>
            <a:r>
              <a:rPr lang="ko-KR" altLang="en-US" b="1" dirty="0" err="1"/>
              <a:t>플렉스</a:t>
            </a:r>
            <a:r>
              <a:rPr lang="ko-KR" altLang="en-US" b="1" dirty="0"/>
              <a:t> 케이블</a:t>
            </a:r>
            <a:r>
              <a:rPr lang="en-US" altLang="ko-KR" b="1" dirty="0"/>
              <a:t>(</a:t>
            </a:r>
            <a:r>
              <a:rPr lang="ko-KR" altLang="en-US" b="1" dirty="0"/>
              <a:t>연장선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13495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F2C65-F998-E0DD-C8D2-9586F28A1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E00C4E-B3FA-DE8F-2839-8927D9D59081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A77EC-24C6-D0F2-7DFB-E4967F69667A}"/>
              </a:ext>
            </a:extLst>
          </p:cNvPr>
          <p:cNvSpPr txBox="1"/>
          <p:nvPr/>
        </p:nvSpPr>
        <p:spPr>
          <a:xfrm>
            <a:off x="4429515" y="951176"/>
            <a:ext cx="3332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하드웨어 사용 센서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DE9AE-1F45-3036-04ED-AB6805154ECA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571D5-A016-8608-6E4F-21C5E2B81340}"/>
              </a:ext>
            </a:extLst>
          </p:cNvPr>
          <p:cNvSpPr txBox="1"/>
          <p:nvPr/>
        </p:nvSpPr>
        <p:spPr>
          <a:xfrm>
            <a:off x="7707364" y="2420591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아두이노</a:t>
            </a:r>
            <a:r>
              <a:rPr lang="en-US" altLang="ko-KR" b="1" dirty="0"/>
              <a:t>,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4, </a:t>
            </a:r>
            <a:r>
              <a:rPr lang="ko-KR" altLang="en-US" b="1" dirty="0" err="1"/>
              <a:t>브레드보드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0CFDA-9531-7976-4B1D-D7D7A555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90625" y="695345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0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65F0F-895E-6855-33C9-7160CF441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149C446-5137-8450-E568-2AC3C59F7CD8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79833-0A54-E98F-F19B-B7CE4C865F52}"/>
              </a:ext>
            </a:extLst>
          </p:cNvPr>
          <p:cNvSpPr txBox="1"/>
          <p:nvPr/>
        </p:nvSpPr>
        <p:spPr>
          <a:xfrm>
            <a:off x="4429515" y="951176"/>
            <a:ext cx="3332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하드웨어 사용 센서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894DE-1C8E-3608-F730-D00C0EC67B29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EA332-303E-14C2-DC7E-A6F3B7ABC4E1}"/>
              </a:ext>
            </a:extLst>
          </p:cNvPr>
          <p:cNvSpPr txBox="1"/>
          <p:nvPr/>
        </p:nvSpPr>
        <p:spPr>
          <a:xfrm>
            <a:off x="7995718" y="2474912"/>
            <a:ext cx="3636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워터 펌프</a:t>
            </a:r>
            <a:r>
              <a:rPr lang="en-US" altLang="ko-KR" b="1" dirty="0"/>
              <a:t>, </a:t>
            </a:r>
            <a:r>
              <a:rPr lang="ko-KR" altLang="en-US" b="1" dirty="0" err="1"/>
              <a:t>쿨링팬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식물 </a:t>
            </a:r>
            <a:r>
              <a:rPr lang="ko-KR" altLang="en-US" b="1" dirty="0" err="1"/>
              <a:t>생장등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열전구는 아직 구매하지 않음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690E51-52C3-13A4-361F-F3A0DBC0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81100" y="695345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3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02E01-9791-4EE3-D926-812DA6CEF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ED3AB0F-E934-E46E-7EB0-A900CCDE454C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64705-46B9-0451-A142-ED4F212E5452}"/>
              </a:ext>
            </a:extLst>
          </p:cNvPr>
          <p:cNvSpPr txBox="1"/>
          <p:nvPr/>
        </p:nvSpPr>
        <p:spPr>
          <a:xfrm>
            <a:off x="5126821" y="972149"/>
            <a:ext cx="1938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연결 방식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BF5727-69BB-708B-A552-82823A70DF19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C9A28-8403-D532-C90F-064CD124C34D}"/>
              </a:ext>
            </a:extLst>
          </p:cNvPr>
          <p:cNvSpPr txBox="1"/>
          <p:nvPr/>
        </p:nvSpPr>
        <p:spPr>
          <a:xfrm>
            <a:off x="6095997" y="2505670"/>
            <a:ext cx="5594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식물 </a:t>
            </a:r>
            <a:r>
              <a:rPr lang="ko-KR" altLang="en-US" b="1" dirty="0" err="1"/>
              <a:t>생장등</a:t>
            </a:r>
            <a:r>
              <a:rPr lang="en-US" altLang="ko-KR" b="1" dirty="0"/>
              <a:t>, </a:t>
            </a:r>
            <a:r>
              <a:rPr lang="ko-KR" altLang="en-US" b="1" dirty="0"/>
              <a:t>쿨링 팬</a:t>
            </a:r>
            <a:r>
              <a:rPr lang="en-US" altLang="ko-KR" b="1" dirty="0"/>
              <a:t>, </a:t>
            </a:r>
            <a:r>
              <a:rPr lang="ko-KR" altLang="en-US" b="1" dirty="0" err="1"/>
              <a:t>열전구</a:t>
            </a:r>
            <a:r>
              <a:rPr lang="ko-KR" altLang="en-US" b="1" dirty="0"/>
              <a:t> 등은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GPIO </a:t>
            </a:r>
            <a:r>
              <a:rPr lang="ko-KR" altLang="en-US" b="1" dirty="0"/>
              <a:t>또는 </a:t>
            </a:r>
            <a:r>
              <a:rPr lang="ko-KR" altLang="en-US" b="1" dirty="0" err="1"/>
              <a:t>아두이노로</a:t>
            </a:r>
            <a:r>
              <a:rPr lang="ko-KR" altLang="en-US" b="1" dirty="0"/>
              <a:t> 전원 공급 예정</a:t>
            </a:r>
          </a:p>
        </p:txBody>
      </p:sp>
      <p:pic>
        <p:nvPicPr>
          <p:cNvPr id="6" name="그림 5" descr="텍스트, 스크린샷, 실린더, 회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FCF483-877C-849C-E646-51FAC4F8D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7" y="1210676"/>
            <a:ext cx="3695322" cy="55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82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494ED-A3F9-5EBE-35CC-488F07926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343A9C-4774-72F8-7430-7C0297F914D7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0D4E3-1709-F2CC-2605-30B49835E49F}"/>
              </a:ext>
            </a:extLst>
          </p:cNvPr>
          <p:cNvSpPr txBox="1"/>
          <p:nvPr/>
        </p:nvSpPr>
        <p:spPr>
          <a:xfrm>
            <a:off x="3948614" y="1016141"/>
            <a:ext cx="42947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소프트웨어 시스템 설계도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2530D8-6071-D0F0-5A1E-8DE2C1E5F882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ECAC9-151C-EF53-9970-0288FCDC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6" y="1567510"/>
            <a:ext cx="11201400" cy="510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0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2C077-3FE3-FAAF-F3EB-EC1CC73A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8B1B2D-20F4-99CC-C10F-B212947ED241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B2903-F2B6-88A7-423E-54C864B45950}"/>
              </a:ext>
            </a:extLst>
          </p:cNvPr>
          <p:cNvSpPr txBox="1"/>
          <p:nvPr/>
        </p:nvSpPr>
        <p:spPr>
          <a:xfrm>
            <a:off x="4806219" y="983010"/>
            <a:ext cx="25795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시스템 구조도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AD288-6D27-82B0-5C8C-35D3CE915A9D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76E332-6216-F4A5-39F5-3E9ED1B8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58" y="1513500"/>
            <a:ext cx="11420475" cy="49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92C5A-5A52-D0C2-5C92-9046D2346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53DD7EA-87CF-774C-8D01-1E11BB9F36BC}"/>
              </a:ext>
            </a:extLst>
          </p:cNvPr>
          <p:cNvSpPr txBox="1"/>
          <p:nvPr/>
        </p:nvSpPr>
        <p:spPr>
          <a:xfrm>
            <a:off x="5490706" y="38024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3DE8D-8DED-58F8-DB34-5094D216F460}"/>
              </a:ext>
            </a:extLst>
          </p:cNvPr>
          <p:cNvSpPr txBox="1"/>
          <p:nvPr/>
        </p:nvSpPr>
        <p:spPr>
          <a:xfrm>
            <a:off x="715224" y="734188"/>
            <a:ext cx="3233578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제품 개발 목적 및 배경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주제 선정 배경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개발의 필요성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제품 사용 타겟 유저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개발 성공 기준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요구 사항 목록</a:t>
            </a:r>
            <a:endParaRPr lang="en-US" altLang="ko-KR" dirty="0"/>
          </a:p>
          <a:p>
            <a:r>
              <a:rPr lang="ko-KR" altLang="en-US" dirty="0"/>
              <a:t>하드웨어 구성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하드웨어 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하드웨어 사용 센서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연결 방식</a:t>
            </a:r>
            <a:endParaRPr lang="en-US" altLang="ko-KR" dirty="0"/>
          </a:p>
          <a:p>
            <a:r>
              <a:rPr lang="ko-KR" altLang="en-US" dirty="0"/>
              <a:t>소프트웨어 구성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소프트웨어 시스템 설계도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시스템 구조도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사용 기술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프로토타입 디자인</a:t>
            </a:r>
            <a:endParaRPr lang="en-US" altLang="ko-KR" dirty="0"/>
          </a:p>
          <a:p>
            <a:r>
              <a:rPr lang="ko-KR" altLang="en-US" dirty="0"/>
              <a:t>사용자 시나리오 설계도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김아무개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김주부</a:t>
            </a:r>
            <a:endParaRPr lang="en-US" altLang="ko-KR" dirty="0"/>
          </a:p>
          <a:p>
            <a:r>
              <a:rPr lang="ko-KR" altLang="en-US" dirty="0"/>
              <a:t>팀원 소개</a:t>
            </a:r>
            <a:endParaRPr lang="en-US" altLang="ko-KR" dirty="0"/>
          </a:p>
          <a:p>
            <a:r>
              <a:rPr lang="ko-KR" altLang="en-US" dirty="0"/>
              <a:t>질문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6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01BB9-65FE-A120-D01D-464A5D821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EC9FED-0639-A7F9-D366-26CF75067313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71F78-9F4C-845C-69EF-EBA5BB2289C3}"/>
              </a:ext>
            </a:extLst>
          </p:cNvPr>
          <p:cNvSpPr txBox="1"/>
          <p:nvPr/>
        </p:nvSpPr>
        <p:spPr>
          <a:xfrm>
            <a:off x="5126821" y="1016141"/>
            <a:ext cx="1938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사용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B123C-DBCF-9C5C-45CE-78F026746602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64FCF-8371-6610-8B47-C109B242F251}"/>
              </a:ext>
            </a:extLst>
          </p:cNvPr>
          <p:cNvSpPr txBox="1"/>
          <p:nvPr/>
        </p:nvSpPr>
        <p:spPr>
          <a:xfrm>
            <a:off x="731001" y="2494818"/>
            <a:ext cx="53649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OS – Linux</a:t>
            </a:r>
          </a:p>
          <a:p>
            <a:endParaRPr lang="en-US" altLang="ko-KR" b="1" dirty="0"/>
          </a:p>
          <a:p>
            <a:r>
              <a:rPr lang="en-US" altLang="ko-KR" b="1" dirty="0"/>
              <a:t>SW – Arduino, MariaDB, Flask, Apache, Tomcat</a:t>
            </a:r>
          </a:p>
          <a:p>
            <a:endParaRPr lang="en-US" altLang="ko-KR" b="1" dirty="0"/>
          </a:p>
          <a:p>
            <a:r>
              <a:rPr lang="en-US" altLang="ko-KR" b="1" dirty="0"/>
              <a:t>Language – Python, HTML, C, C++</a:t>
            </a:r>
          </a:p>
          <a:p>
            <a:endParaRPr lang="ko-KR" altLang="en-US" b="1" dirty="0"/>
          </a:p>
        </p:txBody>
      </p:sp>
      <p:pic>
        <p:nvPicPr>
          <p:cNvPr id="14338" name="Picture 2" descr="생성된 이미지">
            <a:extLst>
              <a:ext uri="{FF2B5EF4-FFF2-40B4-BE49-F238E27FC236}">
                <a16:creationId xmlns:a16="http://schemas.microsoft.com/office/drawing/2014/main" id="{3E009049-5444-7B01-B1B8-C921F591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72" y="1698287"/>
            <a:ext cx="4632360" cy="463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983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75C35-9028-940D-AF08-80EF65E0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792DC8E-E7CE-1687-00BE-25BA10753DD2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5C11F-AD1F-9554-FE63-B665EF4B1416}"/>
              </a:ext>
            </a:extLst>
          </p:cNvPr>
          <p:cNvSpPr txBox="1"/>
          <p:nvPr/>
        </p:nvSpPr>
        <p:spPr>
          <a:xfrm>
            <a:off x="4485620" y="1016141"/>
            <a:ext cx="3220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프로토타입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808A5-F60A-C6B4-0AE8-B03FE691F6C3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F60B99-8AA5-32CB-1D8A-D4B7C8B8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07" y="1493195"/>
            <a:ext cx="701137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6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2B7B7-8B31-A01D-5204-D6F1FBEBE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F144DC-90C8-4E8F-0F12-DB6A8A214926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FBBE2-718C-D1E0-527A-94FB076AE3E1}"/>
              </a:ext>
            </a:extLst>
          </p:cNvPr>
          <p:cNvSpPr txBox="1"/>
          <p:nvPr/>
        </p:nvSpPr>
        <p:spPr>
          <a:xfrm>
            <a:off x="4485620" y="1016141"/>
            <a:ext cx="3220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프로토타입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68E448-D529-B00F-7AC8-D694472D1FE2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76F367-6CA5-5FC6-B271-800D5B5C5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3" y="1858898"/>
            <a:ext cx="5765592" cy="4310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A75735-9389-85C7-7873-1C3A1DB3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24" y="1858898"/>
            <a:ext cx="5740293" cy="42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7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0A3B8-916D-0B58-EA2E-DEDB9232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34E0ABA-A12D-F92A-374A-D20F94A0888E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A49CE-9349-8CC9-A920-5C11D471E1E2}"/>
              </a:ext>
            </a:extLst>
          </p:cNvPr>
          <p:cNvSpPr txBox="1"/>
          <p:nvPr/>
        </p:nvSpPr>
        <p:spPr>
          <a:xfrm>
            <a:off x="4485620" y="1016141"/>
            <a:ext cx="3220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프로토타입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A236D-951A-6A99-2205-5932469A917D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625A20-1653-C7F4-D71B-BBF7FE9E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6" y="1777517"/>
            <a:ext cx="5886398" cy="43578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237C8D-9BFE-2C5E-1C9A-176C9678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6" y="1794266"/>
            <a:ext cx="5886398" cy="43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9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9DE1-712D-AC4D-B66A-810A506F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4753130-54AB-F715-B674-DDDA9152B577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F26C6-2F02-C8BC-9792-D4F1E082B8A5}"/>
              </a:ext>
            </a:extLst>
          </p:cNvPr>
          <p:cNvSpPr txBox="1"/>
          <p:nvPr/>
        </p:nvSpPr>
        <p:spPr>
          <a:xfrm>
            <a:off x="4485620" y="1016141"/>
            <a:ext cx="3220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프로토타입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F34B94-9024-AAA1-E68D-19E1348E57CA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0C2121-461A-F1C2-88EC-31DB9194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5" y="1493195"/>
            <a:ext cx="6936546" cy="51176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6AB667-036F-98B5-37D5-002E4E61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132" y="2097426"/>
            <a:ext cx="4436018" cy="27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29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91DBE-C112-FA8E-ADCC-87EBAD02D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8DFB37-6DB4-B869-DC5A-68062BC1BA1E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01182-E38C-EF1B-E178-89FA774B115D}"/>
              </a:ext>
            </a:extLst>
          </p:cNvPr>
          <p:cNvSpPr txBox="1"/>
          <p:nvPr/>
        </p:nvSpPr>
        <p:spPr>
          <a:xfrm>
            <a:off x="4485620" y="1016141"/>
            <a:ext cx="3220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프로토타입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69BAF6-360A-BFAB-00E9-F086155333A9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972410-6751-7DCF-9FA0-91036D2D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84" y="1556997"/>
            <a:ext cx="6641076" cy="4919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23173A-F60A-56C6-7800-5FF294AC8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721" y="318039"/>
            <a:ext cx="3317037" cy="19422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9A0873-7156-E2C8-266B-BDE85167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722" y="2478777"/>
            <a:ext cx="3317037" cy="19004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3EABBF-AA04-5A41-BD46-2EE3DDAFF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722" y="4591860"/>
            <a:ext cx="3317037" cy="19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B550-107E-261B-C529-0B2054B1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7E4F514-3C8F-9EBC-79C6-D94F92596820}"/>
              </a:ext>
            </a:extLst>
          </p:cNvPr>
          <p:cNvSpPr txBox="1"/>
          <p:nvPr/>
        </p:nvSpPr>
        <p:spPr>
          <a:xfrm>
            <a:off x="3257719" y="162972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사용자 시나리오 설계도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91B51-506E-8B7A-D93E-3864592F4B37}"/>
              </a:ext>
            </a:extLst>
          </p:cNvPr>
          <p:cNvSpPr txBox="1"/>
          <p:nvPr/>
        </p:nvSpPr>
        <p:spPr>
          <a:xfrm>
            <a:off x="5126820" y="1052079"/>
            <a:ext cx="1938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김 아무개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C3898-4BDD-DAE4-5C85-63FA675D2508}"/>
              </a:ext>
            </a:extLst>
          </p:cNvPr>
          <p:cNvSpPr txBox="1"/>
          <p:nvPr/>
        </p:nvSpPr>
        <p:spPr>
          <a:xfrm>
            <a:off x="418801" y="1946495"/>
            <a:ext cx="11354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b="1" dirty="0"/>
              <a:t>이름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김 아무개</a:t>
            </a:r>
            <a:endParaRPr lang="en-US" altLang="ko-KR" sz="2100" b="1" dirty="0"/>
          </a:p>
          <a:p>
            <a:r>
              <a:rPr lang="ko-KR" altLang="en-US" sz="2100" b="1" dirty="0"/>
              <a:t>나이 </a:t>
            </a:r>
            <a:r>
              <a:rPr lang="en-US" altLang="ko-KR" sz="2100" b="1" dirty="0"/>
              <a:t>: 30 </a:t>
            </a:r>
            <a:r>
              <a:rPr lang="ko-KR" altLang="en-US" sz="2100" b="1" dirty="0"/>
              <a:t>세</a:t>
            </a:r>
            <a:endParaRPr lang="en-US" altLang="ko-KR" sz="2100" b="1" dirty="0"/>
          </a:p>
          <a:p>
            <a:r>
              <a:rPr lang="ko-KR" altLang="en-US" sz="2100" b="1" dirty="0"/>
              <a:t>직업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중소기업 사원</a:t>
            </a:r>
            <a:endParaRPr lang="en-US" altLang="ko-KR" sz="2100" b="1" dirty="0"/>
          </a:p>
          <a:p>
            <a:r>
              <a:rPr lang="ko-KR" altLang="en-US" sz="2100" b="1" dirty="0"/>
              <a:t>기술 수준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웹 사이트 이용에 능숙</a:t>
            </a:r>
            <a:endParaRPr lang="en-US" altLang="ko-KR" sz="2100" b="1" dirty="0"/>
          </a:p>
          <a:p>
            <a:endParaRPr lang="en-US" altLang="ko-KR" sz="2100" b="1" dirty="0"/>
          </a:p>
          <a:p>
            <a:r>
              <a:rPr lang="ko-KR" altLang="en-US" sz="2100" b="1" dirty="0"/>
              <a:t>목표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많은 시간을 할애할 필요 없이 알아서 식물을 길러주는 것을 원함</a:t>
            </a:r>
          </a:p>
          <a:p>
            <a:endParaRPr lang="en-US" altLang="ko-KR" sz="2100" b="1" dirty="0"/>
          </a:p>
          <a:p>
            <a:r>
              <a:rPr lang="ko-KR" altLang="en-US" sz="2100" b="1" dirty="0"/>
              <a:t>행동 패턴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퇴근 후 취미 생활에 많은 시간을 보냄</a:t>
            </a:r>
          </a:p>
          <a:p>
            <a:endParaRPr lang="en-US" altLang="ko-KR" sz="2100" b="1" dirty="0"/>
          </a:p>
          <a:p>
            <a:r>
              <a:rPr lang="ko-KR" altLang="en-US" sz="2100" b="1" dirty="0"/>
              <a:t>문제점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최근 취미로 직접 요리를 자주 해서 먹는데 </a:t>
            </a:r>
            <a:r>
              <a:rPr lang="ko-KR" altLang="en-US" sz="2100" b="1" dirty="0" err="1"/>
              <a:t>재료값이</a:t>
            </a:r>
            <a:r>
              <a:rPr lang="ko-KR" altLang="en-US" sz="2100" b="1" dirty="0"/>
              <a:t> 조금씩 부담스러워지기 시작함</a:t>
            </a:r>
          </a:p>
          <a:p>
            <a:endParaRPr lang="en-US" altLang="ko-KR" sz="2100" b="1" dirty="0"/>
          </a:p>
          <a:p>
            <a:r>
              <a:rPr lang="ko-KR" altLang="en-US" sz="2100" b="1" dirty="0"/>
              <a:t>기대 사항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요리 재료의 일부분</a:t>
            </a:r>
            <a:r>
              <a:rPr lang="en-US" altLang="ko-KR" sz="2100" b="1" dirty="0"/>
              <a:t>(</a:t>
            </a:r>
            <a:r>
              <a:rPr lang="ko-KR" altLang="en-US" sz="2100" b="1" dirty="0"/>
              <a:t>상추</a:t>
            </a:r>
            <a:r>
              <a:rPr lang="en-US" altLang="ko-KR" sz="2100" b="1" dirty="0"/>
              <a:t>, </a:t>
            </a:r>
            <a:r>
              <a:rPr lang="ko-KR" altLang="en-US" sz="2100" b="1" dirty="0"/>
              <a:t>바질 등</a:t>
            </a:r>
            <a:r>
              <a:rPr lang="en-US" altLang="ko-KR" sz="2100" b="1" dirty="0"/>
              <a:t>)</a:t>
            </a:r>
            <a:r>
              <a:rPr lang="ko-KR" altLang="en-US" sz="2100" b="1" dirty="0"/>
              <a:t>을 직접 수확해 식비를 덜었으면 함</a:t>
            </a:r>
          </a:p>
        </p:txBody>
      </p:sp>
    </p:spTree>
    <p:extLst>
      <p:ext uri="{BB962C8B-B14F-4D97-AF65-F5344CB8AC3E}">
        <p14:creationId xmlns:p14="http://schemas.microsoft.com/office/powerpoint/2010/main" val="257323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919-CB94-0891-06BE-72C6BBE90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7048B7-3757-A135-CD71-229B62FBF027}"/>
              </a:ext>
            </a:extLst>
          </p:cNvPr>
          <p:cNvSpPr txBox="1"/>
          <p:nvPr/>
        </p:nvSpPr>
        <p:spPr>
          <a:xfrm>
            <a:off x="3257719" y="162972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사용자 시나리오 설계도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D7945-2B89-5C43-E97D-CC6D7FAF6AD5}"/>
              </a:ext>
            </a:extLst>
          </p:cNvPr>
          <p:cNvSpPr txBox="1"/>
          <p:nvPr/>
        </p:nvSpPr>
        <p:spPr>
          <a:xfrm>
            <a:off x="5126820" y="1031211"/>
            <a:ext cx="1938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김 아무개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27CFF-232C-5EDC-D035-1F511F131198}"/>
              </a:ext>
            </a:extLst>
          </p:cNvPr>
          <p:cNvSpPr txBox="1"/>
          <p:nvPr/>
        </p:nvSpPr>
        <p:spPr>
          <a:xfrm>
            <a:off x="1443921" y="2145672"/>
            <a:ext cx="930415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b="1" dirty="0"/>
              <a:t>목표 </a:t>
            </a:r>
            <a:r>
              <a:rPr lang="en-US" altLang="ko-KR" sz="1900" b="1" dirty="0"/>
              <a:t>: </a:t>
            </a:r>
            <a:r>
              <a:rPr lang="ko-KR" altLang="en-US" sz="1900" b="1" dirty="0"/>
              <a:t>평소 루틴의 문제가 없을 정도의 작은 시간</a:t>
            </a:r>
            <a:r>
              <a:rPr lang="en-US" altLang="ko-KR" sz="1900" b="1" dirty="0"/>
              <a:t>(3~5</a:t>
            </a:r>
            <a:r>
              <a:rPr lang="ko-KR" altLang="en-US" sz="1900" b="1" dirty="0"/>
              <a:t>분</a:t>
            </a:r>
            <a:r>
              <a:rPr lang="en-US" altLang="ko-KR" sz="1900" b="1" dirty="0"/>
              <a:t>) </a:t>
            </a:r>
            <a:r>
              <a:rPr lang="ko-KR" altLang="en-US" sz="1900" b="1" dirty="0"/>
              <a:t>정도만 소모하고 </a:t>
            </a:r>
            <a:endParaRPr lang="en-US" altLang="ko-KR" sz="1900" b="1" dirty="0"/>
          </a:p>
          <a:p>
            <a:r>
              <a:rPr lang="ko-KR" altLang="en-US" sz="1900" b="1" dirty="0"/>
              <a:t>식물이 수확 시기까지 알아서 잘 자라기를 바란다</a:t>
            </a:r>
            <a:r>
              <a:rPr lang="en-US" altLang="ko-KR" sz="1900" b="1" dirty="0"/>
              <a:t>.</a:t>
            </a:r>
          </a:p>
          <a:p>
            <a:endParaRPr lang="en-US" altLang="ko-KR" sz="1900" b="1" dirty="0"/>
          </a:p>
          <a:p>
            <a:r>
              <a:rPr lang="en-US" altLang="ko-KR" sz="1900" b="1" dirty="0"/>
              <a:t>1. </a:t>
            </a:r>
            <a:r>
              <a:rPr lang="ko-KR" altLang="en-US" sz="1900" b="1" dirty="0"/>
              <a:t>퇴근 후 방 한구석에 시스템을 놓고 전기를 연결한다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2. </a:t>
            </a:r>
            <a:r>
              <a:rPr lang="ko-KR" altLang="en-US" sz="1900" b="1" dirty="0"/>
              <a:t>화분에 흙과 키우려는 작물의 씨앗을 심는다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3. </a:t>
            </a:r>
            <a:r>
              <a:rPr lang="ko-KR" altLang="en-US" sz="1900" b="1" dirty="0"/>
              <a:t>물통에 물을 적정선까지 채운다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4. </a:t>
            </a:r>
            <a:r>
              <a:rPr lang="ko-KR" altLang="en-US" sz="1900" b="1" dirty="0"/>
              <a:t>시스템을 키고 웹에서 접속을 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5. </a:t>
            </a:r>
            <a:r>
              <a:rPr lang="ko-KR" altLang="en-US" sz="1900" b="1" dirty="0"/>
              <a:t>처음 들어간 웹 페이지에서 자신이 키울 작물의 정보를 입력한다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6. </a:t>
            </a:r>
            <a:r>
              <a:rPr lang="ko-KR" altLang="en-US" sz="1900" b="1" dirty="0"/>
              <a:t>매일 </a:t>
            </a:r>
            <a:r>
              <a:rPr lang="en-US" altLang="ko-KR" sz="1900" b="1" dirty="0"/>
              <a:t>1~2</a:t>
            </a:r>
            <a:r>
              <a:rPr lang="ko-KR" altLang="en-US" sz="1900" b="1" dirty="0"/>
              <a:t>분씩 물통의 물을 확인하고 보충해 준다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7. 2~3</a:t>
            </a:r>
            <a:r>
              <a:rPr lang="ko-KR" altLang="en-US" sz="1900" b="1" dirty="0"/>
              <a:t>일에 한 번 빈도로 웹사이트에 접속해 오류 발생 경고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작물 상태를 확인한다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8. </a:t>
            </a:r>
            <a:r>
              <a:rPr lang="ko-KR" altLang="en-US" sz="1900" b="1" dirty="0"/>
              <a:t>하드웨어 오류 경고 문구 발생 시 재시작</a:t>
            </a:r>
            <a:r>
              <a:rPr lang="en-US" altLang="ko-KR" sz="1900" b="1" dirty="0"/>
              <a:t>/</a:t>
            </a:r>
            <a:r>
              <a:rPr lang="ko-KR" altLang="en-US" sz="1900" b="1" dirty="0"/>
              <a:t>정지 버튼으로 시스템을 다시 가동한다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9. </a:t>
            </a:r>
            <a:r>
              <a:rPr lang="ko-KR" altLang="en-US" sz="1900" b="1" dirty="0"/>
              <a:t>작물의 수확 시기가 되었다는 알림이 뜨면 작물을 수확한다</a:t>
            </a:r>
            <a:r>
              <a:rPr lang="en-US" altLang="ko-KR" sz="1900" b="1" dirty="0"/>
              <a:t>.</a:t>
            </a:r>
            <a:endParaRPr lang="ko-KR" alt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30916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9A477-814E-2FEC-190F-08D54B6C7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20164D4-B8A2-A4D6-100F-7639D2DED031}"/>
              </a:ext>
            </a:extLst>
          </p:cNvPr>
          <p:cNvSpPr txBox="1"/>
          <p:nvPr/>
        </p:nvSpPr>
        <p:spPr>
          <a:xfrm>
            <a:off x="3257719" y="162972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사용자 시나리오 설계도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5BE8C-80AF-5F98-C7AD-02BAA6CA8D03}"/>
              </a:ext>
            </a:extLst>
          </p:cNvPr>
          <p:cNvSpPr txBox="1"/>
          <p:nvPr/>
        </p:nvSpPr>
        <p:spPr>
          <a:xfrm>
            <a:off x="5126820" y="1052079"/>
            <a:ext cx="15055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김시현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EA7D4-754E-634A-5F3C-313009B1BAA7}"/>
              </a:ext>
            </a:extLst>
          </p:cNvPr>
          <p:cNvSpPr txBox="1"/>
          <p:nvPr/>
        </p:nvSpPr>
        <p:spPr>
          <a:xfrm>
            <a:off x="693715" y="1556611"/>
            <a:ext cx="10371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b="1" dirty="0"/>
              <a:t>이름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김시현</a:t>
            </a:r>
            <a:endParaRPr lang="en-US" altLang="ko-KR" sz="2100" b="1" dirty="0"/>
          </a:p>
          <a:p>
            <a:r>
              <a:rPr lang="ko-KR" altLang="en-US" sz="2100" b="1" dirty="0"/>
              <a:t>나이 </a:t>
            </a:r>
            <a:r>
              <a:rPr lang="en-US" altLang="ko-KR" sz="2100" b="1" dirty="0"/>
              <a:t>: 40 </a:t>
            </a:r>
            <a:r>
              <a:rPr lang="ko-KR" altLang="en-US" sz="2100" b="1" dirty="0"/>
              <a:t>세</a:t>
            </a:r>
            <a:endParaRPr lang="en-US" altLang="ko-KR" sz="2100" b="1" dirty="0"/>
          </a:p>
          <a:p>
            <a:r>
              <a:rPr lang="ko-KR" altLang="en-US" sz="2100" b="1" dirty="0"/>
              <a:t>직업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주부</a:t>
            </a:r>
            <a:endParaRPr lang="en-US" altLang="ko-KR" sz="2100" b="1" dirty="0"/>
          </a:p>
          <a:p>
            <a:r>
              <a:rPr lang="ko-KR" altLang="en-US" sz="2100" b="1" dirty="0"/>
              <a:t>기술 수준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웹 사이트에 접속 가능</a:t>
            </a:r>
            <a:endParaRPr lang="en-US" altLang="ko-KR" sz="2100" b="1" dirty="0"/>
          </a:p>
          <a:p>
            <a:endParaRPr lang="en-US" altLang="ko-KR" sz="2100" b="1" dirty="0"/>
          </a:p>
          <a:p>
            <a:r>
              <a:rPr lang="ko-KR" altLang="en-US" sz="2100" b="1" dirty="0"/>
              <a:t>목표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쉽고 편리하게 식물의 정보를 알 수 있고 수확까지 도와주는 도구를 찾고 있음</a:t>
            </a:r>
          </a:p>
          <a:p>
            <a:endParaRPr lang="en-US" altLang="ko-KR" sz="2100" b="1" dirty="0"/>
          </a:p>
          <a:p>
            <a:r>
              <a:rPr lang="ko-KR" altLang="en-US" sz="2100" b="1" dirty="0"/>
              <a:t>행동 패턴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시간을 최대한 효율적으로 사용해 일을 하고 싶어 함</a:t>
            </a:r>
            <a:r>
              <a:rPr lang="en-US" altLang="ko-KR" sz="2100" b="1" dirty="0"/>
              <a:t>. </a:t>
            </a:r>
          </a:p>
          <a:p>
            <a:r>
              <a:rPr lang="en-US" altLang="ko-KR" sz="2100" b="1" dirty="0"/>
              <a:t>	     </a:t>
            </a:r>
            <a:r>
              <a:rPr lang="ko-KR" altLang="en-US" sz="2100" b="1" dirty="0"/>
              <a:t>식물의 상태를 자주 보며 관리를 하길 원하지 않음</a:t>
            </a:r>
            <a:r>
              <a:rPr lang="en-US" altLang="ko-KR" sz="2100" b="1" dirty="0"/>
              <a:t>.</a:t>
            </a:r>
            <a:endParaRPr lang="ko-KR" altLang="en-US" sz="2100" b="1" dirty="0"/>
          </a:p>
          <a:p>
            <a:endParaRPr lang="en-US" altLang="ko-KR" sz="2100" b="1" dirty="0"/>
          </a:p>
          <a:p>
            <a:r>
              <a:rPr lang="ko-KR" altLang="en-US" sz="2100" b="1" dirty="0"/>
              <a:t>문제점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식물에게 물을 줘야 할 때를 자주 깜빡하며</a:t>
            </a:r>
            <a:endParaRPr lang="en-US" altLang="ko-KR" sz="2100" b="1" dirty="0"/>
          </a:p>
          <a:p>
            <a:r>
              <a:rPr lang="en-US" altLang="ko-KR" sz="2100" b="1" dirty="0"/>
              <a:t>           </a:t>
            </a:r>
            <a:r>
              <a:rPr lang="ko-KR" altLang="en-US" sz="2100" b="1" dirty="0"/>
              <a:t>식물에 문제가 발생했을 때 인지하기 어려움</a:t>
            </a:r>
          </a:p>
          <a:p>
            <a:endParaRPr lang="en-US" altLang="ko-KR" sz="2100" b="1" dirty="0"/>
          </a:p>
          <a:p>
            <a:r>
              <a:rPr lang="ko-KR" altLang="en-US" sz="2100" b="1" dirty="0"/>
              <a:t>기대 사항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한눈에 알아볼 수 있는 디자인 및 사용하기 쉬워야 함</a:t>
            </a:r>
            <a:endParaRPr lang="en-US" altLang="ko-KR" sz="2100" b="1" dirty="0"/>
          </a:p>
          <a:p>
            <a:r>
              <a:rPr lang="en-US" altLang="ko-KR" sz="2100" b="1" dirty="0"/>
              <a:t>Ex) </a:t>
            </a:r>
            <a:r>
              <a:rPr lang="ko-KR" altLang="en-US" sz="2100" b="1" dirty="0"/>
              <a:t>식물의 문제 발생 시 경고</a:t>
            </a:r>
            <a:r>
              <a:rPr lang="en-US" altLang="ko-KR" sz="2100" b="1" dirty="0"/>
              <a:t>, </a:t>
            </a:r>
            <a:r>
              <a:rPr lang="ko-KR" altLang="en-US" sz="2100" b="1" dirty="0"/>
              <a:t>알람 등을 통해서 문제를 인지할 수 있도록 해야 함</a:t>
            </a:r>
            <a:r>
              <a:rPr lang="en-US" altLang="ko-KR" sz="2100" b="1" dirty="0"/>
              <a:t>.</a:t>
            </a:r>
          </a:p>
          <a:p>
            <a:r>
              <a:rPr lang="en-US" altLang="ko-KR" sz="2100" b="1" dirty="0"/>
              <a:t>     </a:t>
            </a:r>
            <a:r>
              <a:rPr lang="ko-KR" altLang="en-US" sz="2100" b="1" dirty="0"/>
              <a:t>시스템의 문제가 발생 시 한눈에 알아볼 수 있어야 함</a:t>
            </a:r>
            <a:r>
              <a:rPr lang="en-US" altLang="ko-KR" sz="2100" b="1" dirty="0"/>
              <a:t>.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31233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49566-E10D-9EFB-5C57-21AFD9D2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524844D-A9EE-8FE6-9DA5-9E7423114D52}"/>
              </a:ext>
            </a:extLst>
          </p:cNvPr>
          <p:cNvSpPr txBox="1"/>
          <p:nvPr/>
        </p:nvSpPr>
        <p:spPr>
          <a:xfrm>
            <a:off x="3257719" y="162972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사용자 시나리오 설계도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C2032-12D3-209C-8DE8-61877F133844}"/>
              </a:ext>
            </a:extLst>
          </p:cNvPr>
          <p:cNvSpPr txBox="1"/>
          <p:nvPr/>
        </p:nvSpPr>
        <p:spPr>
          <a:xfrm>
            <a:off x="5126820" y="1052079"/>
            <a:ext cx="15055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김시현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92AFB-9F98-016B-0025-7685A1D12A7F}"/>
              </a:ext>
            </a:extLst>
          </p:cNvPr>
          <p:cNvSpPr txBox="1"/>
          <p:nvPr/>
        </p:nvSpPr>
        <p:spPr>
          <a:xfrm>
            <a:off x="419602" y="2905577"/>
            <a:ext cx="11352788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b="1" dirty="0"/>
              <a:t>목표 </a:t>
            </a:r>
            <a:r>
              <a:rPr lang="en-US" altLang="ko-KR" sz="1900" b="1" dirty="0"/>
              <a:t>: </a:t>
            </a:r>
            <a:r>
              <a:rPr lang="ko-KR" altLang="en-US" sz="1900" b="1" dirty="0"/>
              <a:t>물을 채워주는 일 말고는 식물을 키우는 데에 있어서</a:t>
            </a:r>
            <a:endParaRPr lang="en-US" altLang="ko-KR" sz="1900" b="1" dirty="0"/>
          </a:p>
          <a:p>
            <a:r>
              <a:rPr lang="en-US" altLang="ko-KR" sz="1900" b="1" dirty="0"/>
              <a:t>        </a:t>
            </a:r>
            <a:r>
              <a:rPr lang="ko-KR" altLang="en-US" sz="1900" b="1" dirty="0"/>
              <a:t>최대한 일을 늘리고 싶어 하지 않는다</a:t>
            </a:r>
            <a:r>
              <a:rPr lang="en-US" altLang="ko-KR" sz="1900" b="1" dirty="0"/>
              <a:t>.</a:t>
            </a:r>
          </a:p>
          <a:p>
            <a:endParaRPr lang="en-US" altLang="ko-KR" sz="1900" b="1" dirty="0"/>
          </a:p>
          <a:p>
            <a:r>
              <a:rPr lang="en-US" altLang="ko-KR" sz="1900" b="1" dirty="0"/>
              <a:t>1. </a:t>
            </a:r>
            <a:r>
              <a:rPr lang="ko-KR" altLang="en-US" sz="1900" b="1" dirty="0"/>
              <a:t>초기 세팅을 해준다</a:t>
            </a:r>
            <a:r>
              <a:rPr lang="en-US" altLang="ko-KR" sz="1900" b="1" dirty="0"/>
              <a:t>.(</a:t>
            </a:r>
            <a:r>
              <a:rPr lang="ko-KR" altLang="en-US" sz="1900" b="1" dirty="0"/>
              <a:t>화분에 흙과 씨앗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전기 연결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물통에 물 채우기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웹에서 접속해 작물 정보 입력</a:t>
            </a:r>
            <a:r>
              <a:rPr lang="en-US" altLang="ko-KR" sz="1900" b="1" dirty="0"/>
              <a:t>)</a:t>
            </a:r>
          </a:p>
          <a:p>
            <a:r>
              <a:rPr lang="en-US" altLang="ko-KR" sz="1900" b="1" dirty="0"/>
              <a:t>2. </a:t>
            </a:r>
            <a:r>
              <a:rPr lang="ko-KR" altLang="en-US" sz="1900" b="1" dirty="0"/>
              <a:t>휴식 중 식물에 문제가 발생했다는 경고 또는 알림을 봄</a:t>
            </a:r>
            <a:endParaRPr lang="en-US" altLang="ko-KR" sz="1900" b="1" dirty="0"/>
          </a:p>
          <a:p>
            <a:r>
              <a:rPr lang="en-US" altLang="ko-KR" sz="1900" b="1" dirty="0"/>
              <a:t>3. </a:t>
            </a:r>
            <a:r>
              <a:rPr lang="ko-KR" altLang="en-US" sz="1900" b="1" dirty="0"/>
              <a:t>웹 사이트에 접속해서 어느 부분이 문제인지 확인한다</a:t>
            </a:r>
            <a:r>
              <a:rPr lang="en-US" altLang="ko-KR" sz="1900" b="1" dirty="0"/>
              <a:t>.(</a:t>
            </a:r>
            <a:r>
              <a:rPr lang="ko-KR" altLang="en-US" sz="1900" b="1" dirty="0"/>
              <a:t>물 부족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센서 고장 등</a:t>
            </a:r>
            <a:r>
              <a:rPr lang="en-US" altLang="ko-KR" sz="1900" b="1" dirty="0"/>
              <a:t>)</a:t>
            </a:r>
          </a:p>
          <a:p>
            <a:r>
              <a:rPr lang="en-US" altLang="ko-KR" sz="1900" b="1" dirty="0"/>
              <a:t>4. </a:t>
            </a:r>
            <a:r>
              <a:rPr lang="ko-KR" altLang="en-US" sz="1900" b="1" dirty="0"/>
              <a:t>문제를 해결하고 현재 상태를 기준으로 며칠 뒤면 물을 보충해 주어야 하는지 </a:t>
            </a:r>
            <a:endParaRPr lang="en-US" altLang="ko-KR" sz="1900" b="1" dirty="0"/>
          </a:p>
          <a:p>
            <a:r>
              <a:rPr lang="en-US" altLang="ko-KR" sz="1900" b="1" dirty="0"/>
              <a:t>   </a:t>
            </a:r>
            <a:r>
              <a:rPr lang="ko-KR" altLang="en-US" sz="1900" b="1" dirty="0"/>
              <a:t>날짜를 보여줘 다음 물 보충 일을 기억할 수 있도록 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5. </a:t>
            </a:r>
            <a:r>
              <a:rPr lang="ko-KR" altLang="en-US" sz="1900" b="1" dirty="0"/>
              <a:t>식물의 성장률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수확 시기도 보여준다</a:t>
            </a:r>
            <a:r>
              <a:rPr lang="en-US" altLang="ko-KR" sz="19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62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B74B0-7156-22A0-EC3B-48281083F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344022-61FA-64F8-E748-925334024DA9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542D5-7075-B2BA-A38B-C1E41F46D852}"/>
              </a:ext>
            </a:extLst>
          </p:cNvPr>
          <p:cNvSpPr txBox="1"/>
          <p:nvPr/>
        </p:nvSpPr>
        <p:spPr>
          <a:xfrm>
            <a:off x="4750118" y="1036508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주제 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A1B31-264F-2C06-8D0D-DF9EB3963F85}"/>
              </a:ext>
            </a:extLst>
          </p:cNvPr>
          <p:cNvSpPr txBox="1"/>
          <p:nvPr/>
        </p:nvSpPr>
        <p:spPr>
          <a:xfrm>
            <a:off x="4931364" y="2613392"/>
            <a:ext cx="6739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물가 상승으로 </a:t>
            </a:r>
            <a:r>
              <a:rPr lang="en-US" altLang="ko-KR" sz="2500" b="1" dirty="0"/>
              <a:t>1</a:t>
            </a:r>
            <a:r>
              <a:rPr lang="ko-KR" altLang="en-US" sz="2500" b="1" dirty="0"/>
              <a:t>인 가구의 식비 부담 증가</a:t>
            </a:r>
            <a:endParaRPr lang="en-US" altLang="ko-KR" sz="2500" b="1" dirty="0"/>
          </a:p>
          <a:p>
            <a:r>
              <a:rPr lang="en-US" altLang="ko-KR" sz="2500" b="1" dirty="0"/>
              <a:t>			   +</a:t>
            </a:r>
          </a:p>
          <a:p>
            <a:pPr algn="ctr"/>
            <a:r>
              <a:rPr lang="ko-KR" altLang="en-US" sz="2500" b="1" dirty="0"/>
              <a:t>건강에 대한 관심도 증가 </a:t>
            </a:r>
            <a:endParaRPr lang="en-US" altLang="ko-KR" sz="2500" b="1" dirty="0"/>
          </a:p>
          <a:p>
            <a:pPr algn="ctr"/>
            <a:endParaRPr lang="ko-KR" altLang="en-US" sz="2500" b="1" dirty="0"/>
          </a:p>
        </p:txBody>
      </p:sp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41E67BEE-A645-6FC6-F241-48D95013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863" y="4043126"/>
            <a:ext cx="2443682" cy="24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생성된 이미지">
            <a:extLst>
              <a:ext uri="{FF2B5EF4-FFF2-40B4-BE49-F238E27FC236}">
                <a16:creationId xmlns:a16="http://schemas.microsoft.com/office/drawing/2014/main" id="{9C4194A8-5B9B-A0A6-2E7D-0CCB693B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13" y="1599444"/>
            <a:ext cx="2443682" cy="24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560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C6C68-0BBF-5427-2DAF-09499585E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1CE5E05-9A7F-C24E-5598-95F05CA6ACDA}"/>
              </a:ext>
            </a:extLst>
          </p:cNvPr>
          <p:cNvSpPr txBox="1"/>
          <p:nvPr/>
        </p:nvSpPr>
        <p:spPr>
          <a:xfrm>
            <a:off x="4887171" y="24445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팀원 소개</a:t>
            </a:r>
            <a:endParaRPr lang="en-US" altLang="ko-KR" sz="4000" dirty="0"/>
          </a:p>
        </p:txBody>
      </p:sp>
      <p:pic>
        <p:nvPicPr>
          <p:cNvPr id="6" name="그림 5" descr="사람, 안경, 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24A321-11A5-4A1B-BF51-EEEB9A15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47" y="1769655"/>
            <a:ext cx="920725" cy="119988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F55D17-77CC-947F-044C-050B21785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6"/>
          <a:stretch/>
        </p:blipFill>
        <p:spPr bwMode="auto">
          <a:xfrm>
            <a:off x="8064729" y="1585824"/>
            <a:ext cx="1097004" cy="138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056A01-0A69-42C8-FBEF-AAB926EEC56F}"/>
              </a:ext>
            </a:extLst>
          </p:cNvPr>
          <p:cNvSpPr txBox="1"/>
          <p:nvPr/>
        </p:nvSpPr>
        <p:spPr>
          <a:xfrm>
            <a:off x="2405417" y="3428999"/>
            <a:ext cx="31101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김정호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하드웨어 연결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모듈 조작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서버 구동 및 </a:t>
            </a:r>
            <a:r>
              <a:rPr lang="en-US" altLang="ko-KR" dirty="0"/>
              <a:t>DB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값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 </a:t>
            </a:r>
            <a:r>
              <a:rPr lang="ko-KR" altLang="en-US" dirty="0"/>
              <a:t>코드 작성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PPT</a:t>
            </a:r>
            <a:r>
              <a:rPr lang="ko-KR" altLang="en-US" dirty="0"/>
              <a:t> 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5AC09-DD74-B12E-C7D2-0FB575291648}"/>
              </a:ext>
            </a:extLst>
          </p:cNvPr>
          <p:cNvSpPr txBox="1"/>
          <p:nvPr/>
        </p:nvSpPr>
        <p:spPr>
          <a:xfrm>
            <a:off x="7304821" y="3429000"/>
            <a:ext cx="26516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 err="1"/>
              <a:t>김한빈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디자인</a:t>
            </a:r>
            <a:r>
              <a:rPr lang="en-US" altLang="ko-KR" dirty="0"/>
              <a:t>, </a:t>
            </a:r>
            <a:r>
              <a:rPr lang="ko-KR" altLang="en-US" dirty="0"/>
              <a:t>코드 작성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MQTT</a:t>
            </a:r>
            <a:r>
              <a:rPr lang="ko-KR" altLang="en-US" dirty="0"/>
              <a:t> 브로커 테스트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 </a:t>
            </a:r>
            <a:r>
              <a:rPr lang="ko-KR" altLang="en-US" dirty="0"/>
              <a:t>구상 및 관리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하드웨어 틀 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식물 </a:t>
            </a:r>
            <a:r>
              <a:rPr lang="en-US" altLang="ko-KR" dirty="0"/>
              <a:t>API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881700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EF8A3-3B7A-9853-20F5-9F21DB46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1BC2FF0-FB5B-8328-1922-C16B93698B91}"/>
              </a:ext>
            </a:extLst>
          </p:cNvPr>
          <p:cNvSpPr txBox="1"/>
          <p:nvPr/>
        </p:nvSpPr>
        <p:spPr>
          <a:xfrm>
            <a:off x="5057093" y="1647740"/>
            <a:ext cx="20778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/>
              <a:t>Q</a:t>
            </a:r>
            <a:r>
              <a:rPr lang="ko-KR" altLang="en-US" sz="5000" dirty="0"/>
              <a:t> </a:t>
            </a:r>
            <a:r>
              <a:rPr lang="en-US" altLang="ko-KR" sz="5000" dirty="0"/>
              <a:t>&amp;</a:t>
            </a:r>
            <a:r>
              <a:rPr lang="ko-KR" altLang="en-US" sz="5000" dirty="0"/>
              <a:t> </a:t>
            </a:r>
            <a:r>
              <a:rPr lang="en-US" altLang="ko-KR" sz="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79454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B3E6-469D-1324-1233-EC3BDF05E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0C4CA8-AD5E-C57D-0F14-90D601D5BC42}"/>
              </a:ext>
            </a:extLst>
          </p:cNvPr>
          <p:cNvSpPr txBox="1"/>
          <p:nvPr/>
        </p:nvSpPr>
        <p:spPr>
          <a:xfrm>
            <a:off x="4330132" y="428540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사용된 이미지 출처</a:t>
            </a:r>
            <a:endParaRPr lang="en-US" altLang="ko-KR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F0FE-6856-AC14-82F3-C4466DA7B09D}"/>
              </a:ext>
            </a:extLst>
          </p:cNvPr>
          <p:cNvSpPr txBox="1"/>
          <p:nvPr/>
        </p:nvSpPr>
        <p:spPr>
          <a:xfrm>
            <a:off x="1369001" y="1465183"/>
            <a:ext cx="945399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en-US" altLang="ko-KR" dirty="0"/>
              <a:t>2</a:t>
            </a:r>
            <a:r>
              <a:rPr lang="ko-KR" altLang="en-US" dirty="0"/>
              <a:t>장</a:t>
            </a:r>
            <a:r>
              <a:rPr lang="en-US" altLang="ko-KR" dirty="0"/>
              <a:t> - GPT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  <a:p>
            <a:r>
              <a:rPr lang="en-US" altLang="ko-KR" dirty="0"/>
              <a:t>4page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 - GPT </a:t>
            </a:r>
            <a:r>
              <a:rPr lang="ko-KR" altLang="en-US" dirty="0"/>
              <a:t>생성</a:t>
            </a:r>
          </a:p>
          <a:p>
            <a:endParaRPr lang="en-US" altLang="ko-KR" dirty="0"/>
          </a:p>
          <a:p>
            <a:r>
              <a:rPr lang="en-US" altLang="ko-KR" dirty="0"/>
              <a:t>5page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 – GAMMA </a:t>
            </a:r>
            <a:r>
              <a:rPr lang="ko-KR" altLang="en-US" dirty="0"/>
              <a:t>생성</a:t>
            </a:r>
          </a:p>
          <a:p>
            <a:endParaRPr lang="en-US" altLang="ko-KR" dirty="0"/>
          </a:p>
          <a:p>
            <a:r>
              <a:rPr lang="en-US" altLang="ko-KR" dirty="0"/>
              <a:t>8page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논문 </a:t>
            </a:r>
            <a:r>
              <a:rPr lang="en-US" altLang="ko-KR" dirty="0"/>
              <a:t>- Vegetation Indices for Predicting the Growth and Harvest Rate of Lettuce </a:t>
            </a:r>
            <a:r>
              <a:rPr lang="ko-KR" altLang="en-US" dirty="0"/>
              <a:t>참조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17page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 - </a:t>
            </a:r>
            <a:r>
              <a:rPr lang="en-US" altLang="ko-KR" dirty="0" err="1"/>
              <a:t>gpt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  <a:p>
            <a:endParaRPr lang="en-US" altLang="ko-KR" dirty="0"/>
          </a:p>
          <a:p>
            <a:r>
              <a:rPr lang="en-US" altLang="ko-KR" dirty="0"/>
              <a:t>20page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 - </a:t>
            </a:r>
            <a:r>
              <a:rPr lang="en-US" altLang="ko-KR" dirty="0" err="1"/>
              <a:t>gpt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257636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A99B-749F-1A55-2DAC-D49AC7AE9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75BAFB-9D85-6C44-BADE-6F17BB8CEE18}"/>
              </a:ext>
            </a:extLst>
          </p:cNvPr>
          <p:cNvSpPr txBox="1"/>
          <p:nvPr/>
        </p:nvSpPr>
        <p:spPr>
          <a:xfrm>
            <a:off x="4330132" y="1647740"/>
            <a:ext cx="35317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/>
              <a:t>감사합니다</a:t>
            </a:r>
            <a:r>
              <a:rPr lang="en-US" altLang="ko-KR" sz="5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296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6F1B0-6456-8AC2-EC6E-C2BE6A3C8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E915B2-9792-FD1C-D3DF-861EC7A9DD5D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404BA-C572-511D-9902-4E0D66CFDC5F}"/>
              </a:ext>
            </a:extLst>
          </p:cNvPr>
          <p:cNvSpPr txBox="1"/>
          <p:nvPr/>
        </p:nvSpPr>
        <p:spPr>
          <a:xfrm>
            <a:off x="4750118" y="1036508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주제 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39408-981A-2EF0-3639-560454FB32C2}"/>
              </a:ext>
            </a:extLst>
          </p:cNvPr>
          <p:cNvSpPr txBox="1"/>
          <p:nvPr/>
        </p:nvSpPr>
        <p:spPr>
          <a:xfrm>
            <a:off x="6307487" y="1834846"/>
            <a:ext cx="4431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/>
          </a:p>
          <a:p>
            <a:r>
              <a:rPr lang="ko-KR" altLang="en-US" sz="3000" b="1" dirty="0"/>
              <a:t>직접 요리하는 사람 증가</a:t>
            </a:r>
            <a:endParaRPr lang="en-US" altLang="ko-KR" sz="3000" b="1" dirty="0"/>
          </a:p>
          <a:p>
            <a:pPr algn="ctr"/>
            <a:endParaRPr lang="en-US" altLang="ko-KR" sz="3000" b="1" dirty="0"/>
          </a:p>
          <a:p>
            <a:pPr algn="ctr"/>
            <a:endParaRPr lang="ko-KR" altLang="en-US" sz="3000" b="1" dirty="0"/>
          </a:p>
        </p:txBody>
      </p:sp>
      <p:pic>
        <p:nvPicPr>
          <p:cNvPr id="1028" name="Picture 4" descr="생성된 이미지">
            <a:extLst>
              <a:ext uri="{FF2B5EF4-FFF2-40B4-BE49-F238E27FC236}">
                <a16:creationId xmlns:a16="http://schemas.microsoft.com/office/drawing/2014/main" id="{79BC624B-234F-1185-809B-D88830ED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89" y="1834846"/>
            <a:ext cx="3501949" cy="350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1A48C-331C-39B0-949D-1B82BDCB9B4A}"/>
              </a:ext>
            </a:extLst>
          </p:cNvPr>
          <p:cNvSpPr txBox="1"/>
          <p:nvPr/>
        </p:nvSpPr>
        <p:spPr>
          <a:xfrm>
            <a:off x="5771317" y="3773838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경제적 부담을 조금이나마 줄이고자 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식물 자동 관리 시스템</a:t>
            </a:r>
            <a:r>
              <a:rPr lang="en-US" altLang="ko-KR" b="1" dirty="0"/>
              <a:t>(Smart Farm)</a:t>
            </a:r>
            <a:r>
              <a:rPr lang="ko-KR" altLang="en-US" b="1" dirty="0"/>
              <a:t>을 주제로 정함</a:t>
            </a:r>
          </a:p>
        </p:txBody>
      </p:sp>
    </p:spTree>
    <p:extLst>
      <p:ext uri="{BB962C8B-B14F-4D97-AF65-F5344CB8AC3E}">
        <p14:creationId xmlns:p14="http://schemas.microsoft.com/office/powerpoint/2010/main" val="42743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5856D-00FF-E1C9-4AA8-726C26D5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A5259-52E7-6E7C-330A-FF39075DF391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D79A3-A2A3-EB4C-AC63-063C8540DC1E}"/>
              </a:ext>
            </a:extLst>
          </p:cNvPr>
          <p:cNvSpPr txBox="1"/>
          <p:nvPr/>
        </p:nvSpPr>
        <p:spPr>
          <a:xfrm>
            <a:off x="4750118" y="1036508"/>
            <a:ext cx="25795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개발의 필요성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7B25E7-72FE-8CAF-E2BE-59E5511C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25" y="1513562"/>
            <a:ext cx="3458058" cy="3505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AB8916-2746-DF09-30AA-7ECE313EBEE9}"/>
              </a:ext>
            </a:extLst>
          </p:cNvPr>
          <p:cNvSpPr txBox="1"/>
          <p:nvPr/>
        </p:nvSpPr>
        <p:spPr>
          <a:xfrm>
            <a:off x="1137717" y="2097426"/>
            <a:ext cx="4958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기후변화 가속화로 농작물 생산 감소와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수급 불균형에 대한 위기감 증폭</a:t>
            </a: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식량안보의 중요성</a:t>
            </a: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농업인구의 급격한 감소</a:t>
            </a:r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0055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82296-E45F-1ADB-DBB1-09A40A1E7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4507CA-8998-9B62-AAF0-460438F7F214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D4CF4-88B7-FD71-2777-2BD0D700898A}"/>
              </a:ext>
            </a:extLst>
          </p:cNvPr>
          <p:cNvSpPr txBox="1"/>
          <p:nvPr/>
        </p:nvSpPr>
        <p:spPr>
          <a:xfrm>
            <a:off x="4373412" y="1036508"/>
            <a:ext cx="34451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제품 사용 타겟 유저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5CBBD-B5C6-5A20-6826-D10CE7A17BF8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A0E59-3EC2-C020-9EAB-56373D7B73EB}"/>
              </a:ext>
            </a:extLst>
          </p:cNvPr>
          <p:cNvSpPr txBox="1"/>
          <p:nvPr/>
        </p:nvSpPr>
        <p:spPr>
          <a:xfrm>
            <a:off x="1762120" y="2420314"/>
            <a:ext cx="8667757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500" b="1" dirty="0"/>
              <a:t>건강에 관심을 가지고 경제적 부담을 덜고 싶은 </a:t>
            </a:r>
            <a:r>
              <a:rPr lang="en-US" altLang="ko-KR" sz="2500" b="1" dirty="0"/>
              <a:t>1</a:t>
            </a:r>
            <a:r>
              <a:rPr lang="ko-KR" altLang="en-US" sz="2500" b="1" dirty="0"/>
              <a:t>인 가구</a:t>
            </a:r>
            <a:endParaRPr lang="en-US" altLang="ko-KR" sz="2500" b="1" dirty="0"/>
          </a:p>
          <a:p>
            <a:pPr marL="342900" indent="-342900">
              <a:buFont typeface="+mj-lt"/>
              <a:buAutoNum type="arabicPeriod"/>
            </a:pPr>
            <a:endParaRPr lang="ko-KR" altLang="en-US" sz="25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b="1" dirty="0"/>
              <a:t>자녀와 유대감 형성 및 추억을 만들고 싶은 부모</a:t>
            </a:r>
          </a:p>
          <a:p>
            <a:pPr marL="342900" indent="-3429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34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2E2A2-6C78-DF1F-AD6E-717C9D92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7588190-6D13-C65F-7C89-FCF61FAC84B8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77C22-2C9C-EBC5-311F-885E3BB160FC}"/>
              </a:ext>
            </a:extLst>
          </p:cNvPr>
          <p:cNvSpPr txBox="1"/>
          <p:nvPr/>
        </p:nvSpPr>
        <p:spPr>
          <a:xfrm>
            <a:off x="4750116" y="1028180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개발 성공 기준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468EC2-C7FB-6122-A532-95E77B5D2CF2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342CF-3272-6CAE-3027-303A16A33589}"/>
              </a:ext>
            </a:extLst>
          </p:cNvPr>
          <p:cNvSpPr txBox="1"/>
          <p:nvPr/>
        </p:nvSpPr>
        <p:spPr>
          <a:xfrm>
            <a:off x="1281927" y="2097426"/>
            <a:ext cx="97723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최소한의 물리적 개입</a:t>
            </a:r>
            <a:r>
              <a:rPr lang="en-US" altLang="ko-KR" b="1" dirty="0"/>
              <a:t>, </a:t>
            </a:r>
            <a:r>
              <a:rPr lang="ko-KR" altLang="en-US" b="1" dirty="0"/>
              <a:t>다양한 환경에서 누구나 안정적으로 작물을 수확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시스템이 구동하면서 발생하는 오류 횟수 빈도 체크</a:t>
            </a:r>
          </a:p>
          <a:p>
            <a:pPr>
              <a:buNone/>
            </a:pPr>
            <a:endParaRPr lang="en-US" altLang="ko-KR" b="1" dirty="0"/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시스템을 이용 후 경제적 부담이 유의미하게 줄었는지 비교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상추를 살 때와 직접 키웠을 때의 가격 차이</a:t>
            </a:r>
          </a:p>
          <a:p>
            <a:pPr>
              <a:buNone/>
            </a:pPr>
            <a:endParaRPr lang="en-US" altLang="ko-KR" b="1" dirty="0"/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안정적인 온도 조절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온도의 시간 별 </a:t>
            </a:r>
            <a:r>
              <a:rPr lang="en-US" altLang="ko-KR" dirty="0"/>
              <a:t>MAX, MIN </a:t>
            </a:r>
            <a:r>
              <a:rPr lang="ko-KR" altLang="en-US" dirty="0"/>
              <a:t>값의 차이가 </a:t>
            </a:r>
            <a:r>
              <a:rPr lang="en-US" altLang="ko-KR" dirty="0"/>
              <a:t>±2°C ~ ±4°C </a:t>
            </a:r>
            <a:r>
              <a:rPr lang="ko-KR" altLang="en-US" dirty="0"/>
              <a:t>되도록 유지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None/>
            </a:pPr>
            <a:r>
              <a:rPr lang="en-US" altLang="ko-KR" b="1" dirty="0"/>
              <a:t>4. MQTT, Node-RED </a:t>
            </a:r>
            <a:r>
              <a:rPr lang="ko-KR" altLang="en-US" b="1" dirty="0"/>
              <a:t>기반으로 </a:t>
            </a:r>
            <a:r>
              <a:rPr lang="en-US" altLang="ko-KR" b="1" dirty="0"/>
              <a:t>DB </a:t>
            </a:r>
            <a:r>
              <a:rPr lang="ko-KR" altLang="en-US" b="1" dirty="0"/>
              <a:t>구현 및 데이터 저장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손실 데이터가 없고 안정적으로 데이터 저장</a:t>
            </a:r>
            <a:r>
              <a:rPr lang="en-US" altLang="ko-KR" dirty="0"/>
              <a:t>, </a:t>
            </a:r>
            <a:r>
              <a:rPr lang="ko-KR" altLang="en-US" dirty="0"/>
              <a:t>이상치 빈도 체크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>
              <a:buNone/>
            </a:pPr>
            <a:r>
              <a:rPr lang="en-US" altLang="ko-KR" b="1" dirty="0"/>
              <a:t>5. </a:t>
            </a:r>
            <a:r>
              <a:rPr lang="ko-KR" altLang="en-US" b="1" dirty="0"/>
              <a:t>작물의 온도</a:t>
            </a:r>
            <a:r>
              <a:rPr lang="en-US" altLang="ko-KR" b="1" dirty="0"/>
              <a:t>, </a:t>
            </a:r>
            <a:r>
              <a:rPr lang="ko-KR" altLang="en-US" b="1" dirty="0"/>
              <a:t>습도 데이터를 통해 온도</a:t>
            </a:r>
            <a:r>
              <a:rPr lang="en-US" altLang="ko-KR" b="1" dirty="0"/>
              <a:t>, </a:t>
            </a:r>
            <a:r>
              <a:rPr lang="ko-KR" altLang="en-US" b="1" dirty="0"/>
              <a:t>습도 예측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 예측 정확도가 가장 높은 모델</a:t>
            </a:r>
            <a:r>
              <a:rPr lang="en-US" altLang="ko-KR" dirty="0"/>
              <a:t>(ANN, LSTM, GRU, TCN)</a:t>
            </a:r>
            <a:r>
              <a:rPr lang="ko-KR" altLang="en-US" dirty="0"/>
              <a:t>이 </a:t>
            </a:r>
            <a:r>
              <a:rPr lang="en-US" altLang="ko-KR" dirty="0"/>
              <a:t>TCN </a:t>
            </a:r>
            <a:r>
              <a:rPr lang="ko-KR" altLang="en-US" dirty="0"/>
              <a:t>모델인지 확인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시스템의 위치를 총 </a:t>
            </a:r>
            <a:r>
              <a:rPr lang="en-US" altLang="ko-KR" dirty="0"/>
              <a:t>3</a:t>
            </a:r>
            <a:r>
              <a:rPr lang="ko-KR" altLang="en-US" dirty="0"/>
              <a:t>번 바꿔가며 온도와 습도가 안정적인 장소 찾기</a:t>
            </a:r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4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59AD8-FE89-7AAE-0A47-91B9B1F60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33E0DB-D43E-C20A-ED6E-BEBDA019E85F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6D934-AD38-8E34-4E21-FD9FD02336CF}"/>
              </a:ext>
            </a:extLst>
          </p:cNvPr>
          <p:cNvSpPr txBox="1"/>
          <p:nvPr/>
        </p:nvSpPr>
        <p:spPr>
          <a:xfrm>
            <a:off x="4750116" y="1028180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개발 성공 기준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09788-3FD8-19A4-E700-A7E450E4EB63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FE6CD-199F-F1BB-7E17-197E81EC3D0B}"/>
              </a:ext>
            </a:extLst>
          </p:cNvPr>
          <p:cNvSpPr txBox="1"/>
          <p:nvPr/>
        </p:nvSpPr>
        <p:spPr>
          <a:xfrm>
            <a:off x="1688380" y="1879288"/>
            <a:ext cx="881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b="1" dirty="0"/>
              <a:t>6. </a:t>
            </a:r>
            <a:r>
              <a:rPr lang="ko-KR" altLang="en-US" b="1" dirty="0"/>
              <a:t>이미지 데이터를 활용해서 수확 시기 예측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상추의 사진</a:t>
            </a:r>
            <a:r>
              <a:rPr lang="en-US" altLang="ko-KR" dirty="0"/>
              <a:t>(1</a:t>
            </a:r>
            <a:r>
              <a:rPr lang="ko-KR" altLang="en-US" dirty="0"/>
              <a:t>일차</a:t>
            </a:r>
            <a:r>
              <a:rPr lang="en-US" altLang="ko-KR" dirty="0"/>
              <a:t>, 8</a:t>
            </a:r>
            <a:r>
              <a:rPr lang="ko-KR" altLang="en-US" dirty="0"/>
              <a:t>일차</a:t>
            </a:r>
            <a:r>
              <a:rPr lang="en-US" altLang="ko-KR" dirty="0"/>
              <a:t>, 15</a:t>
            </a:r>
            <a:r>
              <a:rPr lang="ko-KR" altLang="en-US" dirty="0"/>
              <a:t>일차</a:t>
            </a:r>
            <a:r>
              <a:rPr lang="en-US" altLang="ko-KR" dirty="0"/>
              <a:t>, 30</a:t>
            </a:r>
            <a:r>
              <a:rPr lang="ko-KR" altLang="en-US" dirty="0"/>
              <a:t>일차 등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AI</a:t>
            </a:r>
            <a:r>
              <a:rPr lang="ko-KR" altLang="en-US" dirty="0"/>
              <a:t>로 학습하여 수확 시기 예측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52384A-FBC1-B654-EF8C-C469FECF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7" y="2900466"/>
            <a:ext cx="4323493" cy="3194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41AACA-DBC1-7BBA-2F7D-D9DF5CA6A155}"/>
              </a:ext>
            </a:extLst>
          </p:cNvPr>
          <p:cNvSpPr txBox="1"/>
          <p:nvPr/>
        </p:nvSpPr>
        <p:spPr>
          <a:xfrm>
            <a:off x="5159846" y="3429000"/>
            <a:ext cx="660629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식물 </a:t>
            </a:r>
            <a:r>
              <a:rPr lang="ko-KR" altLang="en-US" sz="2200" b="1" dirty="0" err="1"/>
              <a:t>생장등을</a:t>
            </a:r>
            <a:r>
              <a:rPr lang="ko-KR" altLang="en-US" sz="2200" b="1" dirty="0"/>
              <a:t> 사용하기에 색상으로 구분은 어려움</a:t>
            </a:r>
            <a:endParaRPr lang="en-US" altLang="ko-KR" sz="2200" b="1" dirty="0"/>
          </a:p>
          <a:p>
            <a:endParaRPr lang="en-US" altLang="ko-KR" sz="2200" b="1" dirty="0"/>
          </a:p>
          <a:p>
            <a:r>
              <a:rPr lang="ko-KR" altLang="en-US" sz="2200" b="1" dirty="0"/>
              <a:t>잎의 크기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잎의 수 등을 기준으로 학습</a:t>
            </a:r>
            <a:endParaRPr lang="en-US" altLang="ko-KR" sz="2200" b="1" dirty="0"/>
          </a:p>
          <a:p>
            <a:endParaRPr lang="en-US" altLang="ko-KR" sz="2200" b="1" dirty="0"/>
          </a:p>
          <a:p>
            <a:r>
              <a:rPr lang="ko-KR" altLang="en-US" sz="2200" b="1" dirty="0"/>
              <a:t>다소 오차가 발생할 가능성 높음</a:t>
            </a:r>
          </a:p>
        </p:txBody>
      </p:sp>
    </p:spTree>
    <p:extLst>
      <p:ext uri="{BB962C8B-B14F-4D97-AF65-F5344CB8AC3E}">
        <p14:creationId xmlns:p14="http://schemas.microsoft.com/office/powerpoint/2010/main" val="226326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670B4-B5C9-D9AF-0402-1BE22F97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1D20D9-5C3C-F4ED-0CD8-1B6DC852230B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3E7D1-BC66-62F0-CEF6-BCE243872AC8}"/>
              </a:ext>
            </a:extLst>
          </p:cNvPr>
          <p:cNvSpPr txBox="1"/>
          <p:nvPr/>
        </p:nvSpPr>
        <p:spPr>
          <a:xfrm>
            <a:off x="4373412" y="1036508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요구 사항 목록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D3E79-3B36-9FC7-4409-F42FE28549BA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7C4B0F-1CB7-353F-AFC5-AE56686D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1" y="1624475"/>
            <a:ext cx="6020640" cy="4858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DDD35-A608-73B1-FC18-863F0143877E}"/>
              </a:ext>
            </a:extLst>
          </p:cNvPr>
          <p:cNvSpPr txBox="1"/>
          <p:nvPr/>
        </p:nvSpPr>
        <p:spPr>
          <a:xfrm>
            <a:off x="6785014" y="2936557"/>
            <a:ext cx="50207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지식 부족으로 </a:t>
            </a:r>
            <a:r>
              <a:rPr lang="ko-KR" altLang="en-US" b="1" dirty="0" err="1"/>
              <a:t>챗봇</a:t>
            </a:r>
            <a:r>
              <a:rPr lang="ko-KR" altLang="en-US" b="1" dirty="0"/>
              <a:t> </a:t>
            </a:r>
            <a:r>
              <a:rPr lang="en-US" altLang="ko-KR" b="1" dirty="0"/>
              <a:t>AI</a:t>
            </a:r>
            <a:r>
              <a:rPr lang="ko-KR" altLang="en-US" b="1" dirty="0"/>
              <a:t>를 구현하기에는 어려움</a:t>
            </a:r>
            <a:endParaRPr lang="en-US" altLang="ko-KR" b="1" dirty="0"/>
          </a:p>
          <a:p>
            <a:endParaRPr lang="en-US" altLang="ko-KR" b="1" dirty="0"/>
          </a:p>
          <a:p>
            <a:pPr algn="ctr"/>
            <a:r>
              <a:rPr lang="ko-KR" altLang="en-US" sz="2200" b="1" dirty="0"/>
              <a:t>노력해보겠습니다</a:t>
            </a:r>
            <a:r>
              <a:rPr lang="en-US" altLang="ko-KR" sz="2200" b="1" dirty="0"/>
              <a:t>.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1057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1116</Words>
  <Application>Microsoft Office PowerPoint</Application>
  <PresentationFormat>와이드스크린</PresentationFormat>
  <Paragraphs>247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시스템분석설계[YB]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김정호</dc:creator>
  <cp:lastModifiedBy>김정호</cp:lastModifiedBy>
  <cp:revision>1</cp:revision>
  <dcterms:created xsi:type="dcterms:W3CDTF">2025-04-15T12:57:39Z</dcterms:created>
  <dcterms:modified xsi:type="dcterms:W3CDTF">2025-04-15T14:58:13Z</dcterms:modified>
</cp:coreProperties>
</file>